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3" r:id="rId2"/>
    <p:sldId id="262" r:id="rId3"/>
    <p:sldId id="265" r:id="rId4"/>
    <p:sldId id="259" r:id="rId5"/>
    <p:sldId id="269" r:id="rId6"/>
    <p:sldId id="275" r:id="rId7"/>
    <p:sldId id="270" r:id="rId8"/>
    <p:sldId id="264" r:id="rId9"/>
    <p:sldId id="272" r:id="rId10"/>
    <p:sldId id="258" r:id="rId11"/>
    <p:sldId id="266" r:id="rId12"/>
    <p:sldId id="261" r:id="rId13"/>
    <p:sldId id="271" r:id="rId14"/>
    <p:sldId id="267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EF0"/>
    <a:srgbClr val="E1E1FF"/>
    <a:srgbClr val="E8E812"/>
    <a:srgbClr val="CCFFFF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01" autoAdjust="0"/>
  </p:normalViewPr>
  <p:slideViewPr>
    <p:cSldViewPr>
      <p:cViewPr varScale="1">
        <p:scale>
          <a:sx n="114" d="100"/>
          <a:sy n="114" d="100"/>
        </p:scale>
        <p:origin x="12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AB48B-E539-4FBE-80E7-F17864A00BAF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D3C8E-7BA5-4533-92E8-BE8CFBB9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34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0D3C8E-7BA5-4533-92E8-BE8CFBB9AA5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2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7F204AA-D303-4408-9E37-AD5534870A0C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Point of Care Testing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u="sng" dirty="0">
                <a:latin typeface="Arial Nova" panose="020B0504020202020204" pitchFamily="34" charset="0"/>
                <a:ea typeface="Batang" pitchFamily="18" charset="-127"/>
              </a:rPr>
              <a:t>2 Unique Patient Identification 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Nova" panose="020B0504020202020204" pitchFamily="34" charset="0"/>
                <a:ea typeface="Batang" pitchFamily="18" charset="-127"/>
              </a:rPr>
              <a:t>Last Name, First Initial &amp; DOB or Name &amp; MR# </a:t>
            </a:r>
            <a:r>
              <a:rPr lang="en-US" sz="2800" dirty="0">
                <a:latin typeface="Arial Nova" panose="020B0504020202020204" pitchFamily="34" charset="0"/>
                <a:ea typeface="Batang" pitchFamily="18" charset="-127"/>
              </a:rPr>
              <a:t>all the time, every time!</a:t>
            </a:r>
            <a:endParaRPr lang="en-US" sz="2800" i="1" u="sng" dirty="0">
              <a:latin typeface="Arial Nova" panose="020B0504020202020204" pitchFamily="34" charset="0"/>
              <a:ea typeface="Batang" pitchFamily="18" charset="-127"/>
            </a:endParaRPr>
          </a:p>
          <a:p>
            <a:pPr marL="0" indent="0" algn="ctr">
              <a:buNone/>
            </a:pPr>
            <a:r>
              <a:rPr lang="en-US" sz="2800" b="1" i="1" u="sng" dirty="0">
                <a:latin typeface="Arial Nova" panose="020B0504020202020204" pitchFamily="34" charset="0"/>
                <a:ea typeface="Batang" pitchFamily="18" charset="-127"/>
              </a:rPr>
              <a:t>Important Quality Assurance Items</a:t>
            </a:r>
          </a:p>
          <a:p>
            <a:pPr marL="0" indent="0" algn="ctr">
              <a:buNone/>
            </a:pPr>
            <a:r>
              <a:rPr lang="en-US" sz="2800" dirty="0">
                <a:latin typeface="Arial Nova" panose="020B0504020202020204" pitchFamily="34" charset="0"/>
                <a:ea typeface="Batang" pitchFamily="18" charset="-127"/>
              </a:rPr>
              <a:t>Any QC or kit must have:</a:t>
            </a:r>
          </a:p>
          <a:p>
            <a:pPr algn="ctr"/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Date Opened</a:t>
            </a:r>
          </a:p>
          <a:p>
            <a:pPr algn="ctr"/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Initials of the Staff who opened</a:t>
            </a:r>
          </a:p>
          <a:p>
            <a:pPr algn="ctr"/>
            <a:r>
              <a:rPr lang="en-US" b="1" dirty="0">
                <a:highlight>
                  <a:srgbClr val="FFFF00"/>
                </a:highlight>
                <a:latin typeface="Arial Nova" panose="020B0504020202020204" pitchFamily="34" charset="0"/>
                <a:ea typeface="Batang" pitchFamily="18" charset="-127"/>
              </a:rPr>
              <a:t>Staff MUST record results the day they are performed</a:t>
            </a:r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.</a:t>
            </a:r>
          </a:p>
          <a:p>
            <a:pPr marL="0" indent="0" algn="ctr">
              <a:buNone/>
            </a:pPr>
            <a:r>
              <a:rPr lang="en-US" b="1" i="1" u="sng" dirty="0">
                <a:latin typeface="Arial Nova" panose="020B0504020202020204" pitchFamily="34" charset="0"/>
                <a:ea typeface="Batang" pitchFamily="18" charset="-127"/>
              </a:rPr>
              <a:t>Quality Control</a:t>
            </a:r>
          </a:p>
          <a:p>
            <a:pPr marL="0" indent="0" algn="ctr">
              <a:buNone/>
            </a:pPr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Performed According to Manufacturer’s Directions</a:t>
            </a:r>
          </a:p>
          <a:p>
            <a:pPr marL="0" indent="0" algn="ctr">
              <a:buNone/>
            </a:pPr>
            <a:endParaRPr lang="en-US" dirty="0">
              <a:latin typeface="Batang" pitchFamily="18" charset="-127"/>
              <a:ea typeface="Batang" pitchFamily="18" charset="-127"/>
            </a:endParaRPr>
          </a:p>
          <a:p>
            <a:pPr marL="0" indent="0" algn="ctr">
              <a:buNone/>
            </a:pP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5739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7620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00B0F0"/>
                </a:solidFill>
              </a:rPr>
              <a:t>Immunocard Strep A  A</a:t>
            </a:r>
            <a:r>
              <a:rPr lang="en-US" sz="3600" cap="none" dirty="0">
                <a:solidFill>
                  <a:srgbClr val="00B0F0"/>
                </a:solidFill>
              </a:rPr>
              <a:t>g</a:t>
            </a:r>
            <a:r>
              <a:rPr lang="en-US" sz="3600" dirty="0">
                <a:solidFill>
                  <a:srgbClr val="00B0F0"/>
                </a:solidFill>
              </a:rPr>
              <a:t> Kit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8077200" cy="3352800"/>
          </a:xfrm>
          <a:solidFill>
            <a:srgbClr val="CCFFFF"/>
          </a:solidFill>
        </p:spPr>
        <p:txBody>
          <a:bodyPr>
            <a:normAutofit fontScale="85000" lnSpcReduction="10000"/>
          </a:bodyPr>
          <a:lstStyle/>
          <a:p>
            <a:r>
              <a:rPr lang="en-US" sz="2000" dirty="0"/>
              <a:t>External QC (Positive and Negative Controls in Kit) vs. Internal QC (Quality Control Monitors on the Strips)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>
                <a:solidFill>
                  <a:srgbClr val="00B0F0"/>
                </a:solidFill>
              </a:rPr>
              <a:t>External QC </a:t>
            </a:r>
            <a:r>
              <a:rPr lang="en-US" sz="1600" dirty="0"/>
              <a:t>~ new lot number, new shipment -same lot number, new operator, invalid test, storage questionable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>
                <a:solidFill>
                  <a:srgbClr val="00B0F0"/>
                </a:solidFill>
              </a:rPr>
              <a:t>Internal QC </a:t>
            </a:r>
            <a:r>
              <a:rPr lang="en-US" sz="1600" dirty="0"/>
              <a:t>~ assessed every test = line at T &amp; clear background</a:t>
            </a:r>
          </a:p>
          <a:p>
            <a:endParaRPr lang="en-US" sz="2000" dirty="0"/>
          </a:p>
          <a:p>
            <a:r>
              <a:rPr lang="en-US" sz="2000" dirty="0"/>
              <a:t>Collect specimen using double swabs.</a:t>
            </a:r>
          </a:p>
          <a:p>
            <a:endParaRPr lang="en-US" sz="2000" dirty="0"/>
          </a:p>
          <a:p>
            <a:r>
              <a:rPr lang="en-US" sz="2000" dirty="0"/>
              <a:t>Kit and associated reagent stability~ until the expiration date on box.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Negative </a:t>
            </a:r>
            <a:r>
              <a:rPr lang="en-US" sz="2000" dirty="0"/>
              <a:t>Rapid Tests </a:t>
            </a:r>
            <a:r>
              <a:rPr lang="en-US" sz="2000" u="sng" dirty="0"/>
              <a:t>on adolescent &amp; Pedi patients </a:t>
            </a:r>
            <a:r>
              <a:rPr lang="en-US" sz="2000" b="1" u="sng" dirty="0"/>
              <a:t>MUST</a:t>
            </a:r>
            <a:r>
              <a:rPr lang="en-US" sz="2000" b="1" dirty="0"/>
              <a:t> </a:t>
            </a:r>
            <a:r>
              <a:rPr lang="en-US" sz="2000" dirty="0"/>
              <a:t>be sent to the lab for confirmatory PCR test ~ </a:t>
            </a:r>
            <a:r>
              <a:rPr lang="en-US" sz="2000" i="1" dirty="0"/>
              <a:t>STREP (GROUP A) PCR or Strep Culture.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7E777B-D7F9-4DC0-8323-2533054F3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28800"/>
            <a:ext cx="2011680" cy="10531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7964F5-2126-4497-A244-D21D577C0A04}"/>
              </a:ext>
            </a:extLst>
          </p:cNvPr>
          <p:cNvSpPr txBox="1"/>
          <p:nvPr/>
        </p:nvSpPr>
        <p:spPr>
          <a:xfrm>
            <a:off x="871537" y="155454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Meridian ImmunoCard Stat! Strep A Kit</a:t>
            </a:r>
          </a:p>
          <a:p>
            <a:pPr algn="ctr"/>
            <a:endParaRPr lang="en-US" sz="1600" b="1" i="1" dirty="0">
              <a:highlight>
                <a:srgbClr val="FFFF00"/>
              </a:highlight>
            </a:endParaRPr>
          </a:p>
          <a:p>
            <a:pPr algn="ctr"/>
            <a:r>
              <a:rPr lang="en-US" sz="1600" b="1" i="1" dirty="0">
                <a:highlight>
                  <a:srgbClr val="FFFF00"/>
                </a:highlight>
              </a:rPr>
              <a:t>Email Mimi Casavant first if there are free kits available they will be sent via courier</a:t>
            </a:r>
            <a:r>
              <a:rPr lang="en-US" sz="1600" dirty="0"/>
              <a:t>.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Strep Kit MTI#:  0035723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493A7A-C16A-49EF-8778-F7B0D77B7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337" y="4584372"/>
            <a:ext cx="1457325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6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03FE-E830-4F2E-A423-3A4B4595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Strep Group A</a:t>
            </a:r>
            <a:br>
              <a:rPr lang="en-US" dirty="0"/>
            </a:br>
            <a:r>
              <a:rPr lang="en-US" sz="2000" dirty="0"/>
              <a:t>Mnemonic:  POC Group A Strep</a:t>
            </a:r>
            <a:endParaRPr lang="en-US" sz="18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0DCD19-8297-454B-8FA8-B1E8702929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3948" y="1600200"/>
            <a:ext cx="5456104" cy="4876800"/>
          </a:xfrm>
          <a:prstGeom prst="rect">
            <a:avLst/>
          </a:prstGeom>
        </p:spPr>
      </p:pic>
      <p:sp>
        <p:nvSpPr>
          <p:cNvPr id="3" name="Star: 5 Points 2">
            <a:extLst>
              <a:ext uri="{FF2B5EF4-FFF2-40B4-BE49-F238E27FC236}">
                <a16:creationId xmlns:a16="http://schemas.microsoft.com/office/drawing/2014/main" id="{D357879B-590A-4D09-A160-F0F4CCDCADB9}"/>
              </a:ext>
            </a:extLst>
          </p:cNvPr>
          <p:cNvSpPr/>
          <p:nvPr/>
        </p:nvSpPr>
        <p:spPr>
          <a:xfrm>
            <a:off x="5105400" y="57912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0765E5-4A98-40EC-96A6-0633B586E6D7}"/>
              </a:ext>
            </a:extLst>
          </p:cNvPr>
          <p:cNvSpPr txBox="1"/>
          <p:nvPr/>
        </p:nvSpPr>
        <p:spPr>
          <a:xfrm>
            <a:off x="685800" y="5496399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D1EF0"/>
                </a:solidFill>
              </a:rPr>
              <a:t>Always record the internal QC</a:t>
            </a:r>
          </a:p>
        </p:txBody>
      </p:sp>
    </p:spTree>
    <p:extLst>
      <p:ext uri="{BB962C8B-B14F-4D97-AF65-F5344CB8AC3E}">
        <p14:creationId xmlns:p14="http://schemas.microsoft.com/office/powerpoint/2010/main" val="2608386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848600" cy="923330"/>
          </a:xfrm>
        </p:spPr>
        <p:txBody>
          <a:bodyPr/>
          <a:lstStyle/>
          <a:p>
            <a:pPr algn="ctr"/>
            <a:r>
              <a:rPr lang="en-US" sz="3200" dirty="0"/>
              <a:t>Multistix urine Dipsticks </a:t>
            </a:r>
            <a:br>
              <a:rPr lang="en-US" sz="3200" dirty="0"/>
            </a:br>
            <a:r>
              <a:rPr lang="en-US" sz="3200" dirty="0"/>
              <a:t>Manual &amp; Clinitek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2823866"/>
            <a:ext cx="8426060" cy="378019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1450" dirty="0"/>
              <a:t>External QC~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/>
              <a:t>Every bottle of strips.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b="1" dirty="0">
                <a:solidFill>
                  <a:srgbClr val="002060"/>
                </a:solidFill>
              </a:rPr>
              <a:t>When strip bottle open &gt; 30 days.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Cap left of the strip bottle.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New operator.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When results do not correlate with patient’s condition.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When Strip integrity is in question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MAKE New QC Sheets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when starting a new lot number of Dropper Plus QC ~ </a:t>
            </a:r>
            <a:r>
              <a:rPr lang="en-US" sz="1800" b="1" i="1" u="sng" dirty="0">
                <a:solidFill>
                  <a:srgbClr val="FFFF00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Highlight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ranges  listed in the Dropper Plus Package insert on the QC log. Easier to see if a result is out of range. If a QC is not within range, circle and repeat it!</a:t>
            </a:r>
          </a:p>
          <a:p>
            <a:pPr algn="ctr"/>
            <a:endParaRPr lang="en-US" sz="1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performed and recorded each day of patient testing!</a:t>
            </a:r>
          </a:p>
          <a:p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789663"/>
            <a:ext cx="162689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9F24330-C3B1-4645-AC0C-5AC963769F6B}"/>
              </a:ext>
            </a:extLst>
          </p:cNvPr>
          <p:cNvSpPr txBox="1"/>
          <p:nvPr/>
        </p:nvSpPr>
        <p:spPr>
          <a:xfrm>
            <a:off x="2971800" y="1900536"/>
            <a:ext cx="3765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Urine Dipsticks MTI#:  0000800</a:t>
            </a:r>
          </a:p>
          <a:p>
            <a:r>
              <a:rPr lang="en-US" dirty="0"/>
              <a:t>Quantimetrix QC MTI#:  0029989</a:t>
            </a:r>
          </a:p>
          <a:p>
            <a:r>
              <a:rPr lang="en-US" dirty="0"/>
              <a:t>Clinitek Paper MTI#:  0016611</a:t>
            </a:r>
          </a:p>
        </p:txBody>
      </p:sp>
    </p:spTree>
    <p:extLst>
      <p:ext uri="{BB962C8B-B14F-4D97-AF65-F5344CB8AC3E}">
        <p14:creationId xmlns:p14="http://schemas.microsoft.com/office/powerpoint/2010/main" val="269892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4328A-7DE0-4319-9355-C8AD58C6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Urinalysis Clinitek</a:t>
            </a:r>
            <a:br>
              <a:rPr lang="en-US" dirty="0"/>
            </a:br>
            <a:r>
              <a:rPr lang="en-US" sz="2000" dirty="0"/>
              <a:t>Mnemonic:  POC Urinalysis Clinitek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13CEA2-5E6C-4EBD-B674-3FAD6E5067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5870" y="1600200"/>
            <a:ext cx="573226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77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D4C85-EC95-4F32-82C4-EEB2C370A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Urinalysis Manual</a:t>
            </a:r>
            <a:br>
              <a:rPr lang="en-US" dirty="0"/>
            </a:br>
            <a:r>
              <a:rPr lang="en-US" sz="1800" dirty="0"/>
              <a:t>Mnemonic:  POC Urinalysis Manual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34C7F8-7734-4649-B8FC-890183F824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500" y="1600200"/>
            <a:ext cx="605699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377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18908-D72A-4E60-9351-B0B94E7D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Urinalysis w/ Micro</a:t>
            </a:r>
            <a:br>
              <a:rPr lang="en-US" dirty="0"/>
            </a:br>
            <a:r>
              <a:rPr lang="en-US" sz="1800" dirty="0"/>
              <a:t>Mnemonic:  POC Urinalysis w/Micro - ONLY USED IN NEPHROLOGY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9A8B60-ECFA-47AF-A5B5-6AACBFB3F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926" y="1600200"/>
            <a:ext cx="526814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714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E50AB-A846-4E0C-B194-6EC64DE0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Urinalysis w/ Micro (continued)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E32B0A9-765F-4A3D-81FB-2BB7214E23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20" y="1600200"/>
            <a:ext cx="531856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78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848600" cy="167640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Contour Glucometer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464689"/>
            <a:ext cx="8153400" cy="2971800"/>
          </a:xfrm>
          <a:solidFill>
            <a:srgbClr val="E1E1FF"/>
          </a:solidFill>
        </p:spPr>
        <p:txBody>
          <a:bodyPr>
            <a:normAutofit fontScale="85000" lnSpcReduction="10000"/>
          </a:bodyPr>
          <a:lstStyle/>
          <a:p>
            <a:r>
              <a:rPr lang="en-US" sz="1700" dirty="0"/>
              <a:t>QC must be performed </a:t>
            </a:r>
            <a:r>
              <a:rPr lang="en-US" sz="1700" b="1" i="1" u="sng" dirty="0"/>
              <a:t>everyday patient testing </a:t>
            </a:r>
            <a:r>
              <a:rPr lang="en-US" sz="1700" dirty="0"/>
              <a:t>is performed!</a:t>
            </a:r>
          </a:p>
          <a:p>
            <a:endParaRPr lang="en-US" sz="1700" b="1" i="1" dirty="0">
              <a:solidFill>
                <a:srgbClr val="7030A0"/>
              </a:solidFill>
            </a:endParaRPr>
          </a:p>
          <a:p>
            <a:r>
              <a:rPr lang="en-US" sz="1700" b="1" i="1" dirty="0">
                <a:solidFill>
                  <a:srgbClr val="7030A0"/>
                </a:solidFill>
              </a:rPr>
              <a:t>Bayer Quality Control</a:t>
            </a:r>
            <a:r>
              <a:rPr lang="en-US" sz="1700" b="1" dirty="0">
                <a:solidFill>
                  <a:srgbClr val="7030A0"/>
                </a:solidFill>
              </a:rPr>
              <a:t> </a:t>
            </a:r>
            <a:r>
              <a:rPr lang="en-US" sz="1700" dirty="0"/>
              <a:t>solution stability ~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700" dirty="0"/>
              <a:t> 6 months from the date opened. </a:t>
            </a:r>
            <a:r>
              <a:rPr lang="en-US" sz="1700" b="1" i="1" dirty="0"/>
              <a:t>Record</a:t>
            </a:r>
            <a:r>
              <a:rPr lang="en-US" sz="1700" i="1" dirty="0"/>
              <a:t> the new expiration date </a:t>
            </a:r>
            <a:r>
              <a:rPr lang="en-US" sz="1700" dirty="0"/>
              <a:t>on bottle.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700" dirty="0"/>
              <a:t>Record the </a:t>
            </a:r>
            <a:r>
              <a:rPr lang="en-US" sz="1700" b="1" i="1" dirty="0"/>
              <a:t>new expiration date in the QC log book. </a:t>
            </a:r>
            <a:r>
              <a:rPr lang="en-US" sz="1700" b="1" i="1" u="sng" dirty="0"/>
              <a:t>Do not record the original expiration on the bottle.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700" dirty="0">
                <a:solidFill>
                  <a:srgbClr val="00B050"/>
                </a:solidFill>
              </a:rPr>
              <a:t>Ranges for Low, Normal and High are on the bottom of the strip box – don’t throw it away!!</a:t>
            </a:r>
          </a:p>
          <a:p>
            <a:r>
              <a:rPr lang="en-US" sz="1700" b="1" i="1" dirty="0">
                <a:solidFill>
                  <a:srgbClr val="7030A0"/>
                </a:solidFill>
              </a:rPr>
              <a:t>Bayer Testing Strips stability:  </a:t>
            </a:r>
            <a:r>
              <a:rPr lang="en-US" sz="1700" dirty="0">
                <a:solidFill>
                  <a:srgbClr val="FF0000"/>
                </a:solidFill>
              </a:rPr>
              <a:t>Unopened and open strips are good until the expiration date on the bottle as long as the cap is snapped shut and room temperature is maintained.</a:t>
            </a:r>
          </a:p>
          <a:p>
            <a:endParaRPr lang="en-US" sz="1700" dirty="0">
              <a:solidFill>
                <a:srgbClr val="0070C0"/>
              </a:solidFill>
            </a:endParaRPr>
          </a:p>
          <a:p>
            <a:r>
              <a:rPr lang="en-US" sz="1700" b="1" i="1" u="sng" dirty="0">
                <a:solidFill>
                  <a:srgbClr val="0070C0"/>
                </a:solidFill>
              </a:rPr>
              <a:t>Critical Values </a:t>
            </a:r>
            <a:r>
              <a:rPr lang="en-US" sz="1700" b="1" dirty="0">
                <a:solidFill>
                  <a:srgbClr val="0070C0"/>
                </a:solidFill>
              </a:rPr>
              <a:t>must be repeated and given to the provider: &lt;40 &amp; &gt;400 mg/dL</a:t>
            </a:r>
          </a:p>
          <a:p>
            <a:endParaRPr lang="en-US" sz="1700" i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8734"/>
            <a:ext cx="76200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5" descr="Image result for contour meter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828800"/>
            <a:ext cx="1705407" cy="1705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C36454-6E00-41FC-AB2B-6895F68C0F71}"/>
              </a:ext>
            </a:extLst>
          </p:cNvPr>
          <p:cNvSpPr txBox="1"/>
          <p:nvPr/>
        </p:nvSpPr>
        <p:spPr>
          <a:xfrm>
            <a:off x="914400" y="2286001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Bayer Glucometer Strips MTI#:  0019647</a:t>
            </a:r>
          </a:p>
          <a:p>
            <a:r>
              <a:rPr lang="en-US" dirty="0"/>
              <a:t>Bayer Low QC MTI#:  0019777</a:t>
            </a:r>
          </a:p>
          <a:p>
            <a:r>
              <a:rPr lang="en-US" dirty="0"/>
              <a:t>Bayer High QC MTI#:  0019778</a:t>
            </a:r>
          </a:p>
          <a:p>
            <a:r>
              <a:rPr lang="en-US" dirty="0"/>
              <a:t>Lancets MTI#:  0019624</a:t>
            </a:r>
          </a:p>
        </p:txBody>
      </p:sp>
    </p:spTree>
    <p:extLst>
      <p:ext uri="{BB962C8B-B14F-4D97-AF65-F5344CB8AC3E}">
        <p14:creationId xmlns:p14="http://schemas.microsoft.com/office/powerpoint/2010/main" val="1975663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80B3-CB43-45C0-B553-C2C907325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Glucose</a:t>
            </a:r>
            <a:br>
              <a:rPr lang="en-US" dirty="0"/>
            </a:br>
            <a:r>
              <a:rPr lang="en-US" sz="1600" dirty="0"/>
              <a:t>Mnemonic:  POC Blood Glucose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A0BA93-2E34-495F-AA7B-6D1212F6A6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676400"/>
            <a:ext cx="4906854" cy="39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44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848600" cy="346941"/>
          </a:xfrm>
        </p:spPr>
        <p:txBody>
          <a:bodyPr/>
          <a:lstStyle/>
          <a:p>
            <a:pPr algn="ctr"/>
            <a:br>
              <a:rPr lang="en-US" sz="4400" dirty="0">
                <a:solidFill>
                  <a:srgbClr val="00B050"/>
                </a:solidFill>
              </a:rPr>
            </a:br>
            <a:br>
              <a:rPr lang="en-US" sz="4400" dirty="0">
                <a:solidFill>
                  <a:srgbClr val="00B050"/>
                </a:solidFill>
              </a:rPr>
            </a:br>
            <a:br>
              <a:rPr lang="en-US" sz="44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Sofia 2 influenza  A&amp;B</a:t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SARS COVID AG, SARS + Flu AG Combo test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543800" cy="3200400"/>
          </a:xfrm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en-US" sz="1600" b="1" dirty="0"/>
              <a:t>External QC</a:t>
            </a:r>
            <a:r>
              <a:rPr lang="en-US" sz="1600" dirty="0"/>
              <a:t>~ Positive &amp; Negative Swabs in each box.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Each new lot number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New shipment same lot number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New operator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Invalid QC needs to repeated</a:t>
            </a:r>
          </a:p>
          <a:p>
            <a:r>
              <a:rPr lang="en-US" sz="1600" b="1" dirty="0"/>
              <a:t>Recording QC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Multiple boxes of the same lot received in same shipment ~only have to perform QC on one box which is valid for all boxes.</a:t>
            </a:r>
          </a:p>
          <a:p>
            <a:r>
              <a:rPr lang="en-US" sz="1600" b="1" dirty="0"/>
              <a:t>Recording Patient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Each Flu is either Positive or Negative, Control Acceptable.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SARS is either Presumptive Negative or Positive, Control Acceptable</a:t>
            </a:r>
          </a:p>
          <a:p>
            <a:r>
              <a:rPr lang="en-US" sz="1600" dirty="0"/>
              <a:t>Calibration – </a:t>
            </a:r>
            <a:r>
              <a:rPr lang="en-US" sz="1600" dirty="0">
                <a:solidFill>
                  <a:srgbClr val="00B050"/>
                </a:solidFill>
              </a:rPr>
              <a:t>every 30 days with calibration cassette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57400"/>
            <a:ext cx="22383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F9FFA8-BED3-4294-A40F-7567D916E4FB}"/>
              </a:ext>
            </a:extLst>
          </p:cNvPr>
          <p:cNvSpPr txBox="1"/>
          <p:nvPr/>
        </p:nvSpPr>
        <p:spPr>
          <a:xfrm>
            <a:off x="990600" y="1741632"/>
            <a:ext cx="7162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SARS Ag Kit </a:t>
            </a:r>
            <a:r>
              <a:rPr lang="en-US" sz="1400" dirty="0"/>
              <a:t>Meditech Item Number: 0033475 – EXPRESS CARE ONLY</a:t>
            </a:r>
          </a:p>
          <a:p>
            <a:r>
              <a:rPr lang="en-US" dirty="0">
                <a:highlight>
                  <a:srgbClr val="FFFF00"/>
                </a:highlight>
              </a:rPr>
              <a:t>Flu A&amp;B Ag Kit </a:t>
            </a:r>
            <a:r>
              <a:rPr lang="en-US" sz="1400" dirty="0">
                <a:highlight>
                  <a:srgbClr val="FFFF00"/>
                </a:highlight>
              </a:rPr>
              <a:t>MTI#: 0027980 </a:t>
            </a:r>
          </a:p>
          <a:p>
            <a:r>
              <a:rPr lang="en-US" dirty="0"/>
              <a:t>Flu/SARS Combo </a:t>
            </a:r>
            <a:r>
              <a:rPr lang="en-US" sz="1400" dirty="0"/>
              <a:t>Kit MTI#: 0033897</a:t>
            </a:r>
          </a:p>
          <a:p>
            <a:endParaRPr lang="en-US" sz="1400" dirty="0"/>
          </a:p>
          <a:p>
            <a:r>
              <a:rPr lang="en-US" sz="1400" dirty="0"/>
              <a:t>Calibration Cassettes – Supplied by Point of Care Department</a:t>
            </a:r>
          </a:p>
        </p:txBody>
      </p:sp>
    </p:spTree>
    <p:extLst>
      <p:ext uri="{BB962C8B-B14F-4D97-AF65-F5344CB8AC3E}">
        <p14:creationId xmlns:p14="http://schemas.microsoft.com/office/powerpoint/2010/main" val="384929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B5231-7802-4211-89DD-02C2934CC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Flu A&amp;B</a:t>
            </a:r>
            <a:br>
              <a:rPr lang="en-US" dirty="0"/>
            </a:br>
            <a:r>
              <a:rPr lang="en-US" sz="1800" dirty="0"/>
              <a:t>Mnemonic:  POC FLU AB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5843687-93BA-4B10-9608-A945F0C92F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3850" y="1600200"/>
            <a:ext cx="7236299" cy="4876800"/>
          </a:xfrm>
          <a:prstGeom prst="rect">
            <a:avLst/>
          </a:prstGeom>
        </p:spPr>
      </p:pic>
      <p:sp>
        <p:nvSpPr>
          <p:cNvPr id="7" name="Star: 5 Points 6">
            <a:extLst>
              <a:ext uri="{FF2B5EF4-FFF2-40B4-BE49-F238E27FC236}">
                <a16:creationId xmlns:a16="http://schemas.microsoft.com/office/drawing/2014/main" id="{DA4A4CDB-9BC3-4D4E-8EB5-CDA23F9B6393}"/>
              </a:ext>
            </a:extLst>
          </p:cNvPr>
          <p:cNvSpPr/>
          <p:nvPr/>
        </p:nvSpPr>
        <p:spPr>
          <a:xfrm>
            <a:off x="5334000" y="56388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905302-523F-4C8E-8C53-8B27169258D4}"/>
              </a:ext>
            </a:extLst>
          </p:cNvPr>
          <p:cNvSpPr txBox="1"/>
          <p:nvPr/>
        </p:nvSpPr>
        <p:spPr>
          <a:xfrm>
            <a:off x="1200825" y="5822659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D1EF0"/>
                </a:solidFill>
              </a:rPr>
              <a:t>Always record the internal QC</a:t>
            </a:r>
          </a:p>
        </p:txBody>
      </p:sp>
    </p:spTree>
    <p:extLst>
      <p:ext uri="{BB962C8B-B14F-4D97-AF65-F5344CB8AC3E}">
        <p14:creationId xmlns:p14="http://schemas.microsoft.com/office/powerpoint/2010/main" val="260846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E3BF-F050-41C5-9D8D-61816588F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43" y="406791"/>
            <a:ext cx="8229600" cy="990600"/>
          </a:xfrm>
        </p:spPr>
        <p:txBody>
          <a:bodyPr/>
          <a:lstStyle/>
          <a:p>
            <a:r>
              <a:rPr lang="en-US" dirty="0"/>
              <a:t>HemoCue - </a:t>
            </a:r>
            <a:r>
              <a:rPr lang="en-US" sz="2800" dirty="0"/>
              <a:t>Hemoglobin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D088F-4C9C-48FD-9B2F-7AEEA5B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7720"/>
            <a:ext cx="8229600" cy="387928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/>
              <a:t>QC</a:t>
            </a:r>
          </a:p>
          <a:p>
            <a:r>
              <a:rPr lang="en-US" sz="1600" dirty="0"/>
              <a:t>Electronic Self-Test each time it is turned and every 8 hours the meter is left on.</a:t>
            </a:r>
          </a:p>
          <a:p>
            <a:r>
              <a:rPr lang="en-US" sz="1600" dirty="0"/>
              <a:t>2 levels of QC must be run with each new lot of cuvettes, same lot new shipment, new operator and if patient results are questionable.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Performing the test</a:t>
            </a:r>
            <a:r>
              <a:rPr lang="en-US" sz="1800" dirty="0"/>
              <a:t>:</a:t>
            </a:r>
          </a:p>
          <a:p>
            <a:r>
              <a:rPr lang="en-US" sz="1600" dirty="0"/>
              <a:t>Cuvettes must be used within 3 minutes after removal from package.</a:t>
            </a:r>
          </a:p>
          <a:p>
            <a:r>
              <a:rPr lang="en-US" sz="1600" dirty="0"/>
              <a:t>Fill the cuvette in one continuous process DO NOT refill!</a:t>
            </a:r>
          </a:p>
          <a:p>
            <a:r>
              <a:rPr lang="en-US" sz="1600" dirty="0"/>
              <a:t>Testing must occur within 10 minutes of filling the cuvette</a:t>
            </a:r>
          </a:p>
          <a:p>
            <a:r>
              <a:rPr lang="en-US" sz="1600" dirty="0"/>
              <a:t>Measuring Range: 0-25.6 g/dL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Critical Value</a:t>
            </a:r>
          </a:p>
          <a:p>
            <a:r>
              <a:rPr lang="en-US" sz="1600" dirty="0"/>
              <a:t>≤ 8 mg/dL Repeat and notify provider</a:t>
            </a:r>
          </a:p>
          <a:p>
            <a:endParaRPr lang="en-US" sz="1600" dirty="0"/>
          </a:p>
          <a:p>
            <a:pPr marL="0" indent="0" algn="ctr">
              <a:buNone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Maintenance must be performed each day of patient testing.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dirty="0"/>
          </a:p>
        </p:txBody>
      </p:sp>
      <p:pic>
        <p:nvPicPr>
          <p:cNvPr id="1026" name="Picture 2" descr="Hemocue HemoCue Hb Systems - HemoCue Hemoglobin Hb 201+ Analyzer - 121721">
            <a:extLst>
              <a:ext uri="{FF2B5EF4-FFF2-40B4-BE49-F238E27FC236}">
                <a16:creationId xmlns:a16="http://schemas.microsoft.com/office/drawing/2014/main" id="{17098EE2-BF5E-4E6D-A714-7AFDAB49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17049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FF4293-E7F7-4588-80C5-2F91B8FF33D1}"/>
              </a:ext>
            </a:extLst>
          </p:cNvPr>
          <p:cNvSpPr txBox="1"/>
          <p:nvPr/>
        </p:nvSpPr>
        <p:spPr>
          <a:xfrm>
            <a:off x="438443" y="1397391"/>
            <a:ext cx="7867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Hemocue Cuvettes (Individually wrapped) MTI#:  0025509</a:t>
            </a:r>
          </a:p>
          <a:p>
            <a:r>
              <a:rPr lang="en-US" dirty="0"/>
              <a:t>Hematrol Normal QC MTI#:  0029311</a:t>
            </a:r>
          </a:p>
          <a:p>
            <a:r>
              <a:rPr lang="en-US" dirty="0"/>
              <a:t>Hematrol Low </a:t>
            </a:r>
            <a:r>
              <a:rPr lang="en-US" sz="1600" dirty="0"/>
              <a:t>QC</a:t>
            </a:r>
            <a:r>
              <a:rPr lang="en-US" dirty="0"/>
              <a:t> MTI#:  002203</a:t>
            </a:r>
          </a:p>
          <a:p>
            <a:r>
              <a:rPr lang="en-US" dirty="0"/>
              <a:t>Lancets (Hemocue only) MTIS#:  0029744</a:t>
            </a:r>
          </a:p>
        </p:txBody>
      </p:sp>
    </p:spTree>
    <p:extLst>
      <p:ext uri="{BB962C8B-B14F-4D97-AF65-F5344CB8AC3E}">
        <p14:creationId xmlns:p14="http://schemas.microsoft.com/office/powerpoint/2010/main" val="363055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CFDC-1C8B-469D-8375-DED16B63E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Hemoglobin</a:t>
            </a:r>
            <a:br>
              <a:rPr lang="en-US" dirty="0"/>
            </a:br>
            <a:r>
              <a:rPr lang="en-US" sz="2000" dirty="0"/>
              <a:t>Mnemonic:  POC Hemoglobin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401597E-7A57-4011-AEE5-9B2376672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627" y="1600200"/>
            <a:ext cx="607274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97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4E98-6D68-4947-B648-A34927741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82" y="533399"/>
            <a:ext cx="8229600" cy="990600"/>
          </a:xfrm>
        </p:spPr>
        <p:txBody>
          <a:bodyPr/>
          <a:lstStyle/>
          <a:p>
            <a:r>
              <a:rPr lang="en-US" dirty="0"/>
              <a:t>DCA Vantage A1c Analyzer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D0A56-146B-4C62-B984-CFBF671D6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A1c Cartridges MTI#:  0032798</a:t>
            </a:r>
          </a:p>
          <a:p>
            <a:pPr marL="0" indent="0">
              <a:buNone/>
            </a:pPr>
            <a:r>
              <a:rPr lang="en-US" sz="1600" dirty="0"/>
              <a:t>NOVA-One QC MTI#:  0017774</a:t>
            </a:r>
          </a:p>
          <a:p>
            <a:pPr marL="0" indent="0">
              <a:buNone/>
            </a:pPr>
            <a:r>
              <a:rPr lang="en-US" sz="1600" dirty="0"/>
              <a:t>DCA Paper MTI#:  0016611</a:t>
            </a:r>
          </a:p>
          <a:p>
            <a:pPr marL="0" indent="0">
              <a:buNone/>
            </a:pPr>
            <a:r>
              <a:rPr lang="en-US" sz="1400" dirty="0"/>
              <a:t>Other maintenance items – please reach out to Point of Care Coord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30" name="Picture 6" descr="Siemens DCA Vantage 4DCAPLACE3 Hemoglobin A1c Analyzer Placement Program">
            <a:extLst>
              <a:ext uri="{FF2B5EF4-FFF2-40B4-BE49-F238E27FC236}">
                <a16:creationId xmlns:a16="http://schemas.microsoft.com/office/drawing/2014/main" id="{1ABD7AA6-81FE-47CF-AB00-E50997646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093" y="566737"/>
            <a:ext cx="22193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C8E3F0C9-D2B5-40EF-9962-BEF15D80E34F}"/>
              </a:ext>
            </a:extLst>
          </p:cNvPr>
          <p:cNvSpPr txBox="1">
            <a:spLocks/>
          </p:cNvSpPr>
          <p:nvPr/>
        </p:nvSpPr>
        <p:spPr>
          <a:xfrm>
            <a:off x="533400" y="2743200"/>
            <a:ext cx="8229600" cy="37338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A1c Kit stability – Refrigerator temp – Expiration on Box ; Room Temperature – 3 months (record the new expiration on the top of the box.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Calibration – before starting a new lot number of kit you must swipe the calibration barcode found in the box.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Upon receipt of the kits, check the temperature indicator located on the front of the carton. If the indicator dot is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DO NOT use the cartridges. Contact the POCC for replacement.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QC – each new lot #, new shipment even if the same lot #, new operator, test results or storage of kits is questionable. 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LEVEL </a:t>
            </a:r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30 DAYS a box is at ROOM TEMP.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MUST start begin the test within </a:t>
            </a:r>
            <a:r>
              <a:rPr lang="en-US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5 minutes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filling the capillary holder with sample.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Perform all necessary maintenance listed in the Events Notification screen on the Home Screen.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CBCE55-A01C-4580-BC74-FC2676B8DC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4743" y="4237966"/>
            <a:ext cx="12096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073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80A2-BF5E-4AB5-A3CF-B3133697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HBA1c </a:t>
            </a:r>
            <a:br>
              <a:rPr lang="en-US" dirty="0"/>
            </a:br>
            <a:r>
              <a:rPr lang="en-US" sz="1800" dirty="0"/>
              <a:t>Mnemonic:  POC Hemoglobin A1c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FD5225E-8F0C-4762-8D10-473BA91EC2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2112" y="1600200"/>
            <a:ext cx="629977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69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</TotalTime>
  <Words>1047</Words>
  <Application>Microsoft Office PowerPoint</Application>
  <PresentationFormat>On-screen Show (4:3)</PresentationFormat>
  <Paragraphs>121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Batang</vt:lpstr>
      <vt:lpstr>Arial</vt:lpstr>
      <vt:lpstr>Arial Nova</vt:lpstr>
      <vt:lpstr>Calibri</vt:lpstr>
      <vt:lpstr>Clarity</vt:lpstr>
      <vt:lpstr>Point of Care Testing </vt:lpstr>
      <vt:lpstr>Contour Glucometer</vt:lpstr>
      <vt:lpstr>Glucose Mnemonic:  POC Blood Glucose</vt:lpstr>
      <vt:lpstr>   Sofia 2 influenza  A&amp;B SARS COVID AG, SARS + Flu AG Combo test</vt:lpstr>
      <vt:lpstr>Flu A&amp;B Mnemonic:  POC FLU AB</vt:lpstr>
      <vt:lpstr>HemoCue - Hemoglobin</vt:lpstr>
      <vt:lpstr>Hemoglobin Mnemonic:  POC Hemoglobin</vt:lpstr>
      <vt:lpstr>DCA Vantage A1c Analyzer</vt:lpstr>
      <vt:lpstr>HBA1c  Mnemonic:  POC Hemoglobin A1c</vt:lpstr>
      <vt:lpstr>Immunocard Strep A  Ag Kit</vt:lpstr>
      <vt:lpstr>Strep Group A Mnemonic:  POC Group A Strep</vt:lpstr>
      <vt:lpstr>Multistix urine Dipsticks  Manual &amp; Clinitek</vt:lpstr>
      <vt:lpstr>Urinalysis Clinitek Mnemonic:  POC Urinalysis Clinitek</vt:lpstr>
      <vt:lpstr>Urinalysis Manual Mnemonic:  POC Urinalysis Manual</vt:lpstr>
      <vt:lpstr>Urinalysis w/ Micro Mnemonic:  POC Urinalysis w/Micro - ONLY USED IN NEPHROLOGY</vt:lpstr>
      <vt:lpstr>Urinalysis w/ Micro (continued)</vt:lpstr>
    </vt:vector>
  </TitlesOfParts>
  <Company>South County Hospital HealthCare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A1C Now +</dc:title>
  <dc:creator>vdiadmin</dc:creator>
  <cp:lastModifiedBy>Amanda Casavant</cp:lastModifiedBy>
  <cp:revision>67</cp:revision>
  <dcterms:created xsi:type="dcterms:W3CDTF">2019-01-24T13:54:50Z</dcterms:created>
  <dcterms:modified xsi:type="dcterms:W3CDTF">2025-01-10T21:15:28Z</dcterms:modified>
</cp:coreProperties>
</file>